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77"/>
      <p:regular r:id="rId13"/>
      <p:bold r:id="rId14"/>
      <p:italic r:id="rId15"/>
    </p:embeddedFont>
    <p:embeddedFont>
      <p:font typeface="PT Serif" panose="020A0603040505020204" pitchFamily="18" charset="77"/>
      <p:regular r:id="rId16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 varScale="1">
        <p:scale>
          <a:sx n="107" d="100"/>
          <a:sy n="107" d="100"/>
        </p:scale>
        <p:origin x="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7571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6524" y="1544076"/>
            <a:ext cx="8158482" cy="1883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Literature Review – </a:t>
            </a:r>
          </a:p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ML Based Network Monitoring System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356524" y="41529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Evolution of Intrusion Detection Systems (IDS)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417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Muhammad Umar Maqsood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83838"/>
                </a:solidFill>
                <a:latin typeface="DM Sans" pitchFamily="34" charset="0"/>
              </a:rPr>
              <a:t>Shamina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</a:rPr>
              <a:t>Durrani</a:t>
            </a:r>
            <a:endParaRPr lang="en-US" sz="1750" dirty="0">
              <a:solidFill>
                <a:srgbClr val="383838"/>
              </a:solidFill>
              <a:latin typeface="DM Sans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</a:rPr>
              <a:t>Muhammad Younas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383838"/>
              </a:solidFill>
              <a:latin typeface="DM Sans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903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9233" y="2306241"/>
            <a:ext cx="396978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Conclusion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529233" y="3029188"/>
            <a:ext cx="1357193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Intrusion Detection Systems have </a:t>
            </a:r>
            <a:r>
              <a:rPr lang="en-US" sz="1150" b="1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evolved significantly</a:t>
            </a: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from Rule-based → Machine Learning → Hybrid approaches → Real-time Deep Learning solutions.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29233" y="4626650"/>
            <a:ext cx="13571934" cy="15240"/>
          </a:xfrm>
          <a:prstGeom prst="roundRect">
            <a:avLst>
              <a:gd name="adj" fmla="val 148850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6" name="Shape 3"/>
          <p:cNvSpPr/>
          <p:nvPr/>
        </p:nvSpPr>
        <p:spPr>
          <a:xfrm>
            <a:off x="5013960" y="4173081"/>
            <a:ext cx="15240" cy="453628"/>
          </a:xfrm>
          <a:prstGeom prst="roundRect">
            <a:avLst>
              <a:gd name="adj" fmla="val 148850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7" name="Shape 4"/>
          <p:cNvSpPr/>
          <p:nvPr/>
        </p:nvSpPr>
        <p:spPr>
          <a:xfrm>
            <a:off x="4851559" y="4456569"/>
            <a:ext cx="340162" cy="340162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8" name="Text 5"/>
          <p:cNvSpPr/>
          <p:nvPr/>
        </p:nvSpPr>
        <p:spPr>
          <a:xfrm>
            <a:off x="4902518" y="4477762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029194" y="3441144"/>
            <a:ext cx="198489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Current Trend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80442" y="3779877"/>
            <a:ext cx="8682514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Systems becoming more accurate, adaptive, and resilient against sophisticated threats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9600843" y="4626590"/>
            <a:ext cx="15240" cy="453628"/>
          </a:xfrm>
          <a:prstGeom prst="roundRect">
            <a:avLst>
              <a:gd name="adj" fmla="val 148850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2" name="Shape 9"/>
          <p:cNvSpPr/>
          <p:nvPr/>
        </p:nvSpPr>
        <p:spPr>
          <a:xfrm>
            <a:off x="9438442" y="4456569"/>
            <a:ext cx="340162" cy="340162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3" name="Text 10"/>
          <p:cNvSpPr/>
          <p:nvPr/>
        </p:nvSpPr>
        <p:spPr>
          <a:xfrm>
            <a:off x="9489400" y="4477762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8616196" y="5231487"/>
            <a:ext cx="198489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Future Impact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5267325" y="5570220"/>
            <a:ext cx="8682633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Enhanced protection capabilities with reduced human intervention requirements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529233" y="6038969"/>
            <a:ext cx="317575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Future Directions</a:t>
            </a:r>
            <a:endParaRPr lang="en-US" sz="250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33" y="6662618"/>
            <a:ext cx="378023" cy="378023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096208" y="6752392"/>
            <a:ext cx="276117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Federated &amp; Adaptive Learning</a:t>
            </a:r>
            <a:endParaRPr lang="en-US" sz="1550" dirty="0"/>
          </a:p>
        </p:txBody>
      </p:sp>
      <p:sp>
        <p:nvSpPr>
          <p:cNvPr id="19" name="Text 15"/>
          <p:cNvSpPr/>
          <p:nvPr/>
        </p:nvSpPr>
        <p:spPr>
          <a:xfrm>
            <a:off x="1096208" y="7091124"/>
            <a:ext cx="3830955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Distributed learning approaches that preserve privacy while improving collective threat intelligence</a:t>
            </a:r>
            <a:endParaRPr lang="en-US" sz="1150" dirty="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116" y="6662618"/>
            <a:ext cx="378023" cy="378023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5683091" y="6752392"/>
            <a:ext cx="236862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Adversarial Attack Defense</a:t>
            </a:r>
            <a:endParaRPr lang="en-US" sz="1550" dirty="0"/>
          </a:p>
        </p:txBody>
      </p:sp>
      <p:sp>
        <p:nvSpPr>
          <p:cNvPr id="22" name="Text 17"/>
          <p:cNvSpPr/>
          <p:nvPr/>
        </p:nvSpPr>
        <p:spPr>
          <a:xfrm>
            <a:off x="5683091" y="7091124"/>
            <a:ext cx="3831074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Robust systems capable of defending against AI-powered attacks and evasion techniques</a:t>
            </a:r>
            <a:endParaRPr lang="en-US" sz="1150" dirty="0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3118" y="6662618"/>
            <a:ext cx="378023" cy="378023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10270093" y="6752392"/>
            <a:ext cx="216396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SOC &amp; SIEM Integration</a:t>
            </a:r>
            <a:endParaRPr lang="en-US" sz="1550" dirty="0"/>
          </a:p>
        </p:txBody>
      </p:sp>
      <p:sp>
        <p:nvSpPr>
          <p:cNvPr id="25" name="Text 19"/>
          <p:cNvSpPr/>
          <p:nvPr/>
        </p:nvSpPr>
        <p:spPr>
          <a:xfrm>
            <a:off x="10270093" y="7091124"/>
            <a:ext cx="38309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Seamless integration with Security Operations Centers and Security Information Event Management systems</a:t>
            </a:r>
            <a:endParaRPr lang="en-US" sz="115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A80187-AE73-B0A7-88A2-3196086DEB81}"/>
              </a:ext>
            </a:extLst>
          </p:cNvPr>
          <p:cNvSpPr/>
          <p:nvPr/>
        </p:nvSpPr>
        <p:spPr>
          <a:xfrm>
            <a:off x="12890089" y="7736502"/>
            <a:ext cx="1637071" cy="3287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851" y="410051"/>
            <a:ext cx="3914418" cy="489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Introduction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21851" y="1257181"/>
            <a:ext cx="6611422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Growing cyber threats demand </a:t>
            </a:r>
            <a:r>
              <a:rPr lang="en-US" sz="1150" b="1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effective network monitoring</a:t>
            </a: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21851" y="1644729"/>
            <a:ext cx="3640931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Intrusion Detection Systems (IDS):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521851" y="2087404"/>
            <a:ext cx="6611422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Monitor network traffic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1851" y="2378035"/>
            <a:ext cx="6611422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Detect malicious or abnormal activity</a:t>
            </a:r>
            <a:endParaRPr lang="en-US" sz="11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24" y="410051"/>
            <a:ext cx="6399225" cy="6399225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241632" y="3074730"/>
            <a:ext cx="6718816" cy="870704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  <p:txBody>
          <a:bodyPr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Signature-based Detection</a:t>
            </a:r>
            <a:endParaRPr lang="en-US" sz="1800" dirty="0"/>
          </a:p>
        </p:txBody>
      </p:sp>
      <p:sp>
        <p:nvSpPr>
          <p:cNvPr id="11" name="Shape 8"/>
          <p:cNvSpPr/>
          <p:nvPr/>
        </p:nvSpPr>
        <p:spPr>
          <a:xfrm>
            <a:off x="241632" y="4451904"/>
            <a:ext cx="6718816" cy="870704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  <p:txBody>
          <a:bodyPr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Anomaly-based Detection</a:t>
            </a:r>
            <a:endParaRPr lang="en-US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F64878-D69E-0F57-D422-06D71315C99A}"/>
              </a:ext>
            </a:extLst>
          </p:cNvPr>
          <p:cNvSpPr txBox="1"/>
          <p:nvPr/>
        </p:nvSpPr>
        <p:spPr>
          <a:xfrm>
            <a:off x="280612" y="3462279"/>
            <a:ext cx="7315200" cy="339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Identifies known attack patterns using predefined signatures</a:t>
            </a:r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138B7F-9E86-1B3C-98D6-7EA3CF26566A}"/>
              </a:ext>
            </a:extLst>
          </p:cNvPr>
          <p:cNvSpPr txBox="1"/>
          <p:nvPr/>
        </p:nvSpPr>
        <p:spPr>
          <a:xfrm>
            <a:off x="223599" y="4791196"/>
            <a:ext cx="7315200" cy="583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Detects unusual behaviors and zero-day attacks through behavioral analysis</a:t>
            </a:r>
            <a:endParaRPr lang="en-US" sz="18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8309DA4-4A44-C717-DF3F-75AC063FC65C}"/>
              </a:ext>
            </a:extLst>
          </p:cNvPr>
          <p:cNvSpPr/>
          <p:nvPr/>
        </p:nvSpPr>
        <p:spPr>
          <a:xfrm>
            <a:off x="12890089" y="7736502"/>
            <a:ext cx="1637071" cy="3287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68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3178" y="2890004"/>
            <a:ext cx="4974312" cy="621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Traditional IDS Tools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63178" y="3795951"/>
            <a:ext cx="4308396" cy="1758791"/>
          </a:xfrm>
          <a:prstGeom prst="roundRect">
            <a:avLst>
              <a:gd name="adj" fmla="val 6239"/>
            </a:avLst>
          </a:prstGeom>
          <a:solidFill>
            <a:srgbClr val="FFFFFF"/>
          </a:solidFill>
          <a:ln w="22860">
            <a:solidFill>
              <a:srgbClr val="E04F00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5" name="Shape 2"/>
          <p:cNvSpPr/>
          <p:nvPr/>
        </p:nvSpPr>
        <p:spPr>
          <a:xfrm>
            <a:off x="640318" y="3795951"/>
            <a:ext cx="91440" cy="1758791"/>
          </a:xfrm>
          <a:prstGeom prst="roundRect">
            <a:avLst>
              <a:gd name="adj" fmla="val 31086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6" name="Text 3"/>
          <p:cNvSpPr/>
          <p:nvPr/>
        </p:nvSpPr>
        <p:spPr>
          <a:xfrm>
            <a:off x="944047" y="4008239"/>
            <a:ext cx="248709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Snort (Cisco)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44047" y="4432697"/>
            <a:ext cx="3815239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Rule-based, fast processing, widely adopted in enterprise environments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5161002" y="3795951"/>
            <a:ext cx="4308396" cy="1758791"/>
          </a:xfrm>
          <a:prstGeom prst="roundRect">
            <a:avLst>
              <a:gd name="adj" fmla="val 6239"/>
            </a:avLst>
          </a:prstGeom>
          <a:solidFill>
            <a:srgbClr val="FFFFFF"/>
          </a:solidFill>
          <a:ln w="22860">
            <a:solidFill>
              <a:srgbClr val="E04F00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9" name="Shape 6"/>
          <p:cNvSpPr/>
          <p:nvPr/>
        </p:nvSpPr>
        <p:spPr>
          <a:xfrm>
            <a:off x="5138142" y="3795951"/>
            <a:ext cx="91440" cy="1758791"/>
          </a:xfrm>
          <a:prstGeom prst="roundRect">
            <a:avLst>
              <a:gd name="adj" fmla="val 31086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0" name="Text 7"/>
          <p:cNvSpPr/>
          <p:nvPr/>
        </p:nvSpPr>
        <p:spPr>
          <a:xfrm>
            <a:off x="5441871" y="4008239"/>
            <a:ext cx="248709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Suricata (OISF)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5441871" y="4432697"/>
            <a:ext cx="3815239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Multi-threaded architecture, supports both IDS/IPS functionality, includes anomaly detection capabilities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9658826" y="3795951"/>
            <a:ext cx="4308396" cy="1758791"/>
          </a:xfrm>
          <a:prstGeom prst="roundRect">
            <a:avLst>
              <a:gd name="adj" fmla="val 6239"/>
            </a:avLst>
          </a:prstGeom>
          <a:solidFill>
            <a:srgbClr val="FFFFFF"/>
          </a:solidFill>
          <a:ln w="22860">
            <a:solidFill>
              <a:srgbClr val="E04F00"/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13" name="Shape 10"/>
          <p:cNvSpPr/>
          <p:nvPr/>
        </p:nvSpPr>
        <p:spPr>
          <a:xfrm>
            <a:off x="9635966" y="3795951"/>
            <a:ext cx="91440" cy="1758791"/>
          </a:xfrm>
          <a:prstGeom prst="roundRect">
            <a:avLst>
              <a:gd name="adj" fmla="val 31086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4" name="Text 11"/>
          <p:cNvSpPr/>
          <p:nvPr/>
        </p:nvSpPr>
        <p:spPr>
          <a:xfrm>
            <a:off x="9939695" y="4008239"/>
            <a:ext cx="248709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Zeek (formerly Bro)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939695" y="4432697"/>
            <a:ext cx="3815239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Specialized in network monitoring, comprehensive logging, and forensic analysis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63178" y="5767864"/>
            <a:ext cx="12194466" cy="2211014"/>
          </a:xfrm>
          <a:prstGeom prst="roundRect">
            <a:avLst>
              <a:gd name="adj" fmla="val 1465"/>
            </a:avLst>
          </a:prstGeom>
          <a:solidFill>
            <a:srgbClr val="FFCDB3"/>
          </a:solidFill>
          <a:ln/>
        </p:spPr>
        <p:txBody>
          <a:bodyPr/>
          <a:lstStyle/>
          <a:p>
            <a:endParaRPr lang="en-PK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607" y="6030873"/>
            <a:ext cx="310872" cy="248603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352907" y="6004560"/>
            <a:ext cx="248709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Limitations</a:t>
            </a:r>
            <a:endParaRPr lang="en-US" sz="1950" dirty="0"/>
          </a:p>
        </p:txBody>
      </p:sp>
      <p:sp>
        <p:nvSpPr>
          <p:cNvPr id="19" name="Text 15"/>
          <p:cNvSpPr/>
          <p:nvPr/>
        </p:nvSpPr>
        <p:spPr>
          <a:xfrm>
            <a:off x="1352907" y="6504861"/>
            <a:ext cx="1242488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Heavily dependent on regularly updated rule sets</a:t>
            </a:r>
            <a:endParaRPr lang="en-US" sz="1450" dirty="0"/>
          </a:p>
        </p:txBody>
      </p:sp>
      <p:sp>
        <p:nvSpPr>
          <p:cNvPr id="20" name="Text 16"/>
          <p:cNvSpPr/>
          <p:nvPr/>
        </p:nvSpPr>
        <p:spPr>
          <a:xfrm>
            <a:off x="1352907" y="6874431"/>
            <a:ext cx="1242488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Vulnerable to sophisticated zero-day attacks</a:t>
            </a:r>
            <a:endParaRPr lang="en-US" sz="1450" dirty="0"/>
          </a:p>
        </p:txBody>
      </p:sp>
      <p:sp>
        <p:nvSpPr>
          <p:cNvPr id="21" name="Text 17"/>
          <p:cNvSpPr/>
          <p:nvPr/>
        </p:nvSpPr>
        <p:spPr>
          <a:xfrm>
            <a:off x="1352907" y="7244001"/>
            <a:ext cx="1242488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Higher false negative rates when encountering unseen attack patterns</a:t>
            </a:r>
            <a:endParaRPr lang="en-US" sz="145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5FA23B0-3012-0AAE-FC19-DE18FA194FDA}"/>
              </a:ext>
            </a:extLst>
          </p:cNvPr>
          <p:cNvSpPr/>
          <p:nvPr/>
        </p:nvSpPr>
        <p:spPr>
          <a:xfrm>
            <a:off x="12890089" y="7736502"/>
            <a:ext cx="1637071" cy="3287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5657" y="861655"/>
            <a:ext cx="5394722" cy="674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Evolution of IDS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657" y="1844159"/>
            <a:ext cx="1027509" cy="15288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8668" y="2049661"/>
            <a:ext cx="2697361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Rule-based IDS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438668" y="2510076"/>
            <a:ext cx="6472476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Traditional systems like Snort, Suricata, and Zeek using signature matching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657" y="3373041"/>
            <a:ext cx="1027509" cy="12330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8668" y="3578543"/>
            <a:ext cx="2697361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Machine Learning IDS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438668" y="4038957"/>
            <a:ext cx="6472476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anomaly detection using statistical and ML algorithms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657" y="4606052"/>
            <a:ext cx="1027509" cy="15288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8668" y="4811554"/>
            <a:ext cx="2697361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Hybrid ML + DL IDS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438668" y="5271968"/>
            <a:ext cx="6472476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Combined approach achieving high accuracy with reduced false alarms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657" y="6134933"/>
            <a:ext cx="1027509" cy="123301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8668" y="6340435"/>
            <a:ext cx="2697361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Real-Time DL IDS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7438668" y="6800850"/>
            <a:ext cx="6472476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Adaptive, scalable systems providing zero-day attack defense</a:t>
            </a:r>
            <a:endParaRPr lang="en-US" sz="16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8AD75D2-54DD-669F-39B2-7553B75C9316}"/>
              </a:ext>
            </a:extLst>
          </p:cNvPr>
          <p:cNvSpPr/>
          <p:nvPr/>
        </p:nvSpPr>
        <p:spPr>
          <a:xfrm>
            <a:off x="12890089" y="7736502"/>
            <a:ext cx="1637071" cy="3287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5294" y="349806"/>
            <a:ext cx="4900017" cy="417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Paper 1 – Hybrid ML &amp; DL Model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636151" y="1101209"/>
            <a:ext cx="6523911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i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"A Dependable Hybrid ML Model for Intrusion Detection"</a:t>
            </a:r>
            <a:endParaRPr lang="en-US" sz="1000" dirty="0"/>
          </a:p>
        </p:txBody>
      </p:sp>
      <p:sp>
        <p:nvSpPr>
          <p:cNvPr id="4" name="Shape 2"/>
          <p:cNvSpPr/>
          <p:nvPr/>
        </p:nvSpPr>
        <p:spPr>
          <a:xfrm>
            <a:off x="445294" y="1101209"/>
            <a:ext cx="15240" cy="203597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5" name="Text 3"/>
          <p:cNvSpPr/>
          <p:nvPr/>
        </p:nvSpPr>
        <p:spPr>
          <a:xfrm>
            <a:off x="445294" y="1447919"/>
            <a:ext cx="2003941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Objective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45294" y="1825466"/>
            <a:ext cx="6714768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 accuracy and reliability through hybrid modeling approaches</a:t>
            </a:r>
            <a:endParaRPr lang="en-US" sz="10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EF64E0D-7927-1F58-4C33-CF038EFE518B}"/>
              </a:ext>
            </a:extLst>
          </p:cNvPr>
          <p:cNvSpPr/>
          <p:nvPr/>
        </p:nvSpPr>
        <p:spPr>
          <a:xfrm>
            <a:off x="12890089" y="7773471"/>
            <a:ext cx="1637071" cy="3287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4</a:t>
            </a:r>
          </a:p>
        </p:txBody>
      </p:sp>
      <p:sp>
        <p:nvSpPr>
          <p:cNvPr id="54" name="Text 9">
            <a:extLst>
              <a:ext uri="{FF2B5EF4-FFF2-40B4-BE49-F238E27FC236}">
                <a16:creationId xmlns:a16="http://schemas.microsoft.com/office/drawing/2014/main" id="{E3E3EAC1-C7D5-6BB9-226C-41A5C47F9639}"/>
              </a:ext>
            </a:extLst>
          </p:cNvPr>
          <p:cNvSpPr/>
          <p:nvPr/>
        </p:nvSpPr>
        <p:spPr>
          <a:xfrm>
            <a:off x="5082286" y="8102203"/>
            <a:ext cx="127159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63" name="Text 5">
            <a:extLst>
              <a:ext uri="{FF2B5EF4-FFF2-40B4-BE49-F238E27FC236}">
                <a16:creationId xmlns:a16="http://schemas.microsoft.com/office/drawing/2014/main" id="{864C0293-4E95-3060-402B-EFAA0ED3B0F2}"/>
              </a:ext>
            </a:extLst>
          </p:cNvPr>
          <p:cNvSpPr/>
          <p:nvPr/>
        </p:nvSpPr>
        <p:spPr>
          <a:xfrm>
            <a:off x="460042" y="2781745"/>
            <a:ext cx="127159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01</a:t>
            </a:r>
            <a:endParaRPr lang="en-US" sz="1000" dirty="0"/>
          </a:p>
        </p:txBody>
      </p:sp>
      <p:sp>
        <p:nvSpPr>
          <p:cNvPr id="64" name="Shape 6">
            <a:extLst>
              <a:ext uri="{FF2B5EF4-FFF2-40B4-BE49-F238E27FC236}">
                <a16:creationId xmlns:a16="http://schemas.microsoft.com/office/drawing/2014/main" id="{0A03561B-7AFE-31C6-9969-43B1549282FB}"/>
              </a:ext>
            </a:extLst>
          </p:cNvPr>
          <p:cNvSpPr/>
          <p:nvPr/>
        </p:nvSpPr>
        <p:spPr>
          <a:xfrm>
            <a:off x="460042" y="2982604"/>
            <a:ext cx="4362680" cy="964882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65" name="Text 7">
            <a:extLst>
              <a:ext uri="{FF2B5EF4-FFF2-40B4-BE49-F238E27FC236}">
                <a16:creationId xmlns:a16="http://schemas.microsoft.com/office/drawing/2014/main" id="{8E5A4AF2-B12B-519E-A751-981CE972A9D8}"/>
              </a:ext>
            </a:extLst>
          </p:cNvPr>
          <p:cNvSpPr/>
          <p:nvPr/>
        </p:nvSpPr>
        <p:spPr>
          <a:xfrm>
            <a:off x="460042" y="3076663"/>
            <a:ext cx="1669971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Dataset Balancing</a:t>
            </a:r>
            <a:endParaRPr lang="en-US" sz="1300" dirty="0"/>
          </a:p>
        </p:txBody>
      </p:sp>
      <p:sp>
        <p:nvSpPr>
          <p:cNvPr id="66" name="Text 8">
            <a:extLst>
              <a:ext uri="{FF2B5EF4-FFF2-40B4-BE49-F238E27FC236}">
                <a16:creationId xmlns:a16="http://schemas.microsoft.com/office/drawing/2014/main" id="{3CEBD255-F900-2AA9-7986-C1851D3EBBA9}"/>
              </a:ext>
            </a:extLst>
          </p:cNvPr>
          <p:cNvSpPr/>
          <p:nvPr/>
        </p:nvSpPr>
        <p:spPr>
          <a:xfrm>
            <a:off x="460042" y="3361699"/>
            <a:ext cx="4495086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SMOTE technique applied for handling imbalanced datasets</a:t>
            </a:r>
            <a:endParaRPr lang="en-US" sz="1000" dirty="0"/>
          </a:p>
        </p:txBody>
      </p:sp>
      <p:sp>
        <p:nvSpPr>
          <p:cNvPr id="67" name="Text 9">
            <a:extLst>
              <a:ext uri="{FF2B5EF4-FFF2-40B4-BE49-F238E27FC236}">
                <a16:creationId xmlns:a16="http://schemas.microsoft.com/office/drawing/2014/main" id="{5D0D9078-8CA7-7F07-1B41-648B5231DF5D}"/>
              </a:ext>
            </a:extLst>
          </p:cNvPr>
          <p:cNvSpPr/>
          <p:nvPr/>
        </p:nvSpPr>
        <p:spPr>
          <a:xfrm>
            <a:off x="5082286" y="2781745"/>
            <a:ext cx="127159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02</a:t>
            </a:r>
            <a:endParaRPr lang="en-US" sz="1000" dirty="0"/>
          </a:p>
        </p:txBody>
      </p:sp>
      <p:sp>
        <p:nvSpPr>
          <p:cNvPr id="68" name="Shape 10">
            <a:extLst>
              <a:ext uri="{FF2B5EF4-FFF2-40B4-BE49-F238E27FC236}">
                <a16:creationId xmlns:a16="http://schemas.microsoft.com/office/drawing/2014/main" id="{50A86412-AABD-29FC-23D9-EDC58D536540}"/>
              </a:ext>
            </a:extLst>
          </p:cNvPr>
          <p:cNvSpPr/>
          <p:nvPr/>
        </p:nvSpPr>
        <p:spPr>
          <a:xfrm>
            <a:off x="5082286" y="2982604"/>
            <a:ext cx="4495205" cy="1524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69" name="Text 11">
            <a:extLst>
              <a:ext uri="{FF2B5EF4-FFF2-40B4-BE49-F238E27FC236}">
                <a16:creationId xmlns:a16="http://schemas.microsoft.com/office/drawing/2014/main" id="{3AE30ECD-AD88-5CD7-E16E-C9EDFFC8B08A}"/>
              </a:ext>
            </a:extLst>
          </p:cNvPr>
          <p:cNvSpPr/>
          <p:nvPr/>
        </p:nvSpPr>
        <p:spPr>
          <a:xfrm>
            <a:off x="5082286" y="3076663"/>
            <a:ext cx="1669971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Feature Selection</a:t>
            </a:r>
            <a:endParaRPr lang="en-US" sz="1300" dirty="0"/>
          </a:p>
        </p:txBody>
      </p:sp>
      <p:sp>
        <p:nvSpPr>
          <p:cNvPr id="70" name="Text 12">
            <a:extLst>
              <a:ext uri="{FF2B5EF4-FFF2-40B4-BE49-F238E27FC236}">
                <a16:creationId xmlns:a16="http://schemas.microsoft.com/office/drawing/2014/main" id="{F652C9CD-55CD-CA33-71C3-632EE6941876}"/>
              </a:ext>
            </a:extLst>
          </p:cNvPr>
          <p:cNvSpPr/>
          <p:nvPr/>
        </p:nvSpPr>
        <p:spPr>
          <a:xfrm>
            <a:off x="5082286" y="3361699"/>
            <a:ext cx="4495205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XGBoost algorithm used for optimal feature identification</a:t>
            </a:r>
            <a:endParaRPr lang="en-US" sz="1000" dirty="0"/>
          </a:p>
        </p:txBody>
      </p:sp>
      <p:sp>
        <p:nvSpPr>
          <p:cNvPr id="71" name="Text 13">
            <a:extLst>
              <a:ext uri="{FF2B5EF4-FFF2-40B4-BE49-F238E27FC236}">
                <a16:creationId xmlns:a16="http://schemas.microsoft.com/office/drawing/2014/main" id="{56E3087A-6BB3-A9BA-F4F6-E35F6C731ABC}"/>
              </a:ext>
            </a:extLst>
          </p:cNvPr>
          <p:cNvSpPr/>
          <p:nvPr/>
        </p:nvSpPr>
        <p:spPr>
          <a:xfrm>
            <a:off x="9704650" y="2781745"/>
            <a:ext cx="127159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03</a:t>
            </a:r>
            <a:endParaRPr lang="en-US" sz="1000" dirty="0"/>
          </a:p>
        </p:txBody>
      </p:sp>
      <p:sp>
        <p:nvSpPr>
          <p:cNvPr id="72" name="Text 15">
            <a:extLst>
              <a:ext uri="{FF2B5EF4-FFF2-40B4-BE49-F238E27FC236}">
                <a16:creationId xmlns:a16="http://schemas.microsoft.com/office/drawing/2014/main" id="{4F4F9EE7-549B-6DF2-0FA7-BAFBF5078037}"/>
              </a:ext>
            </a:extLst>
          </p:cNvPr>
          <p:cNvSpPr/>
          <p:nvPr/>
        </p:nvSpPr>
        <p:spPr>
          <a:xfrm>
            <a:off x="9704650" y="3076663"/>
            <a:ext cx="1669971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Hybrid Modeling</a:t>
            </a:r>
            <a:endParaRPr lang="en-US" sz="1300" dirty="0"/>
          </a:p>
        </p:txBody>
      </p:sp>
      <p:sp>
        <p:nvSpPr>
          <p:cNvPr id="73" name="Text 16">
            <a:extLst>
              <a:ext uri="{FF2B5EF4-FFF2-40B4-BE49-F238E27FC236}">
                <a16:creationId xmlns:a16="http://schemas.microsoft.com/office/drawing/2014/main" id="{E4F132D9-7975-EA80-5E7E-4AA6BA2FF496}"/>
              </a:ext>
            </a:extLst>
          </p:cNvPr>
          <p:cNvSpPr/>
          <p:nvPr/>
        </p:nvSpPr>
        <p:spPr>
          <a:xfrm>
            <a:off x="9689902" y="3361699"/>
            <a:ext cx="4495086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Combined RF, DT, KNN with CNN and ANN architectures</a:t>
            </a:r>
            <a:endParaRPr lang="en-US" sz="1000" dirty="0"/>
          </a:p>
        </p:txBody>
      </p:sp>
      <p:sp>
        <p:nvSpPr>
          <p:cNvPr id="74" name="Text 18">
            <a:extLst>
              <a:ext uri="{FF2B5EF4-FFF2-40B4-BE49-F238E27FC236}">
                <a16:creationId xmlns:a16="http://schemas.microsoft.com/office/drawing/2014/main" id="{2D2AA24B-0D7B-6E99-9F3D-8A0D5ADA9088}"/>
              </a:ext>
            </a:extLst>
          </p:cNvPr>
          <p:cNvSpPr/>
          <p:nvPr/>
        </p:nvSpPr>
        <p:spPr>
          <a:xfrm>
            <a:off x="445294" y="4862035"/>
            <a:ext cx="13739813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Results:</a:t>
            </a:r>
            <a:r>
              <a:rPr lang="en-US" sz="1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~99.9% accuracy with significantly fewer false positives</a:t>
            </a:r>
            <a:endParaRPr lang="en-US" sz="1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2B85838-EA5F-2D62-F5D6-F38D48F5C8B0}"/>
              </a:ext>
            </a:extLst>
          </p:cNvPr>
          <p:cNvSpPr txBox="1"/>
          <p:nvPr/>
        </p:nvSpPr>
        <p:spPr>
          <a:xfrm>
            <a:off x="342055" y="4454633"/>
            <a:ext cx="7337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DM Sans" pitchFamily="2" charset="77"/>
              </a:rPr>
              <a:t>Datasets:</a:t>
            </a:r>
            <a:r>
              <a:rPr lang="en-GB" dirty="0">
                <a:latin typeface="DM Sans" pitchFamily="2" charset="77"/>
              </a:rPr>
              <a:t> KDDCUP'99, CIC-MalMem-2022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3022" y="470892"/>
            <a:ext cx="7213163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Paper 2 – ML for Anomaly Detection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38649" y="1477566"/>
            <a:ext cx="7695128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i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"Anomaly Detection in Networks Using Machine Learning"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083022" y="1285875"/>
            <a:ext cx="22860" cy="656153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6" name="Text 3"/>
          <p:cNvSpPr/>
          <p:nvPr/>
        </p:nvSpPr>
        <p:spPr>
          <a:xfrm>
            <a:off x="6083022" y="2304098"/>
            <a:ext cx="2685217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Dataset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083022" y="2809994"/>
            <a:ext cx="3767376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CICIDS2017:</a:t>
            </a: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Realistic, diverse attack scenarios providing comprehensive evaluation framework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083022" y="3525917"/>
            <a:ext cx="2685217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Algorithms Tested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083022" y="4031813"/>
            <a:ext cx="376737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Naïve Bayes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6083022" y="4364236"/>
            <a:ext cx="376737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Quadratic Discriminant Analysis (QDA)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6083022" y="4696658"/>
            <a:ext cx="376737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Random Forest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6083022" y="5029081"/>
            <a:ext cx="376737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ID3 Decision Trees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6083022" y="5361503"/>
            <a:ext cx="376737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AdaBoost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6083022" y="5693926"/>
            <a:ext cx="376737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Multi-Layer Perceptron (MLP)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6083022" y="6026348"/>
            <a:ext cx="376737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K-Nearest Neighbors (KNN)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10274022" y="2410539"/>
            <a:ext cx="3767376" cy="562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97%</a:t>
            </a:r>
            <a:endParaRPr lang="en-US" sz="4400" dirty="0"/>
          </a:p>
        </p:txBody>
      </p:sp>
      <p:sp>
        <p:nvSpPr>
          <p:cNvPr id="17" name="Text 14"/>
          <p:cNvSpPr/>
          <p:nvPr/>
        </p:nvSpPr>
        <p:spPr>
          <a:xfrm>
            <a:off x="11038880" y="3185993"/>
            <a:ext cx="2237661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KNN Accuracy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274022" y="3635931"/>
            <a:ext cx="376737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Best performing algorithm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10274022" y="4334708"/>
            <a:ext cx="3767376" cy="562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94-95%</a:t>
            </a:r>
            <a:endParaRPr lang="en-US" sz="4400" dirty="0"/>
          </a:p>
        </p:txBody>
      </p:sp>
      <p:sp>
        <p:nvSpPr>
          <p:cNvPr id="20" name="Text 17"/>
          <p:cNvSpPr/>
          <p:nvPr/>
        </p:nvSpPr>
        <p:spPr>
          <a:xfrm>
            <a:off x="11038880" y="5110163"/>
            <a:ext cx="2237661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RF &amp; AdaBoost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10274022" y="5560100"/>
            <a:ext cx="376737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secondary performance</a:t>
            </a:r>
            <a:endParaRPr lang="en-US" sz="1300" dirty="0"/>
          </a:p>
        </p:txBody>
      </p:sp>
      <p:sp>
        <p:nvSpPr>
          <p:cNvPr id="22" name="Shape 19"/>
          <p:cNvSpPr/>
          <p:nvPr/>
        </p:nvSpPr>
        <p:spPr>
          <a:xfrm>
            <a:off x="10274022" y="6024563"/>
            <a:ext cx="3767376" cy="1542455"/>
          </a:xfrm>
          <a:prstGeom prst="roundRect">
            <a:avLst>
              <a:gd name="adj" fmla="val 1658"/>
            </a:avLst>
          </a:prstGeom>
          <a:solidFill>
            <a:srgbClr val="FFCDB3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401" y="6278761"/>
            <a:ext cx="213003" cy="170378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10827782" y="6237446"/>
            <a:ext cx="3043238" cy="1091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Insight:</a:t>
            </a:r>
            <a:r>
              <a:rPr lang="en-US" sz="13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Classical ML algorithms remain highly effective when combined with robust feature selection techniques</a:t>
            </a:r>
            <a:endParaRPr lang="en-US" sz="1300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DD9B334-FBE4-9F2F-5123-3472C3B2EC97}"/>
              </a:ext>
            </a:extLst>
          </p:cNvPr>
          <p:cNvSpPr/>
          <p:nvPr/>
        </p:nvSpPr>
        <p:spPr>
          <a:xfrm>
            <a:off x="12890089" y="7736502"/>
            <a:ext cx="1637071" cy="3287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46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5068" y="2374940"/>
            <a:ext cx="5017294" cy="511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Paper 3 – Real-Time DL IDS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778669" y="3294697"/>
            <a:ext cx="13306663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i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"Real-Time Network Intrusion Detection Using Deep Learning"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545068" y="3119557"/>
            <a:ext cx="22860" cy="599361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6" name="Shape 3"/>
          <p:cNvSpPr/>
          <p:nvPr/>
        </p:nvSpPr>
        <p:spPr>
          <a:xfrm>
            <a:off x="545068" y="3894058"/>
            <a:ext cx="4409599" cy="1781413"/>
          </a:xfrm>
          <a:prstGeom prst="roundRect">
            <a:avLst>
              <a:gd name="adj" fmla="val 131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7" name="Shape 4"/>
          <p:cNvSpPr/>
          <p:nvPr/>
        </p:nvSpPr>
        <p:spPr>
          <a:xfrm>
            <a:off x="700802" y="4049792"/>
            <a:ext cx="467201" cy="467201"/>
          </a:xfrm>
          <a:prstGeom prst="roundRect">
            <a:avLst>
              <a:gd name="adj" fmla="val 19569919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70" y="4151947"/>
            <a:ext cx="210145" cy="26277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00802" y="4672727"/>
            <a:ext cx="2225040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CNN-based Architecture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00802" y="5021580"/>
            <a:ext cx="4098131" cy="498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Convolutional Neural Network designed for real-time intrusion detection</a:t>
            </a:r>
            <a:endParaRPr lang="en-US" sz="1200" dirty="0"/>
          </a:p>
        </p:txBody>
      </p:sp>
      <p:sp>
        <p:nvSpPr>
          <p:cNvPr id="11" name="Shape 7"/>
          <p:cNvSpPr/>
          <p:nvPr/>
        </p:nvSpPr>
        <p:spPr>
          <a:xfrm>
            <a:off x="5110401" y="3894058"/>
            <a:ext cx="4409599" cy="1781413"/>
          </a:xfrm>
          <a:prstGeom prst="roundRect">
            <a:avLst>
              <a:gd name="adj" fmla="val 131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2" name="Shape 8"/>
          <p:cNvSpPr/>
          <p:nvPr/>
        </p:nvSpPr>
        <p:spPr>
          <a:xfrm>
            <a:off x="5266134" y="4049792"/>
            <a:ext cx="467201" cy="467201"/>
          </a:xfrm>
          <a:prstGeom prst="roundRect">
            <a:avLst>
              <a:gd name="adj" fmla="val 19569919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603" y="4151947"/>
            <a:ext cx="210145" cy="26277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266134" y="4672727"/>
            <a:ext cx="2064187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Direct Traffic Learning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5266134" y="5021580"/>
            <a:ext cx="4098131" cy="498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System learns patterns directly from network traffic without preprocessing</a:t>
            </a:r>
            <a:endParaRPr lang="en-US" sz="1200" dirty="0"/>
          </a:p>
        </p:txBody>
      </p:sp>
      <p:sp>
        <p:nvSpPr>
          <p:cNvPr id="16" name="Shape 11"/>
          <p:cNvSpPr/>
          <p:nvPr/>
        </p:nvSpPr>
        <p:spPr>
          <a:xfrm>
            <a:off x="9675733" y="3894058"/>
            <a:ext cx="4409599" cy="1781413"/>
          </a:xfrm>
          <a:prstGeom prst="roundRect">
            <a:avLst>
              <a:gd name="adj" fmla="val 131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7" name="Shape 12"/>
          <p:cNvSpPr/>
          <p:nvPr/>
        </p:nvSpPr>
        <p:spPr>
          <a:xfrm>
            <a:off x="9831467" y="4049792"/>
            <a:ext cx="467201" cy="467201"/>
          </a:xfrm>
          <a:prstGeom prst="roundRect">
            <a:avLst>
              <a:gd name="adj" fmla="val 19569919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9935" y="4151947"/>
            <a:ext cx="210145" cy="26277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831467" y="4672727"/>
            <a:ext cx="2121575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Continuous Adaptation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9831467" y="5021580"/>
            <a:ext cx="4098131" cy="498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learning capabilities adapt to emerging threat patterns</a:t>
            </a:r>
            <a:endParaRPr lang="en-US" sz="1200" dirty="0"/>
          </a:p>
        </p:txBody>
      </p:sp>
      <p:sp>
        <p:nvSpPr>
          <p:cNvPr id="21" name="Text 15"/>
          <p:cNvSpPr/>
          <p:nvPr/>
        </p:nvSpPr>
        <p:spPr>
          <a:xfrm>
            <a:off x="545068" y="6006346"/>
            <a:ext cx="2452807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Datasets Evaluated</a:t>
            </a:r>
            <a:endParaRPr lang="en-US" sz="1900" dirty="0"/>
          </a:p>
        </p:txBody>
      </p:sp>
      <p:sp>
        <p:nvSpPr>
          <p:cNvPr id="22" name="Text 16"/>
          <p:cNvSpPr/>
          <p:nvPr/>
        </p:nvSpPr>
        <p:spPr>
          <a:xfrm>
            <a:off x="545068" y="6468666"/>
            <a:ext cx="658022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NSL-KDD</a:t>
            </a:r>
            <a:endParaRPr lang="en-US" sz="1200" dirty="0"/>
          </a:p>
        </p:txBody>
      </p:sp>
      <p:sp>
        <p:nvSpPr>
          <p:cNvPr id="23" name="Text 17"/>
          <p:cNvSpPr/>
          <p:nvPr/>
        </p:nvSpPr>
        <p:spPr>
          <a:xfrm>
            <a:off x="545068" y="6772156"/>
            <a:ext cx="658022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CICIDS2017</a:t>
            </a:r>
            <a:endParaRPr lang="en-US" sz="1200" dirty="0"/>
          </a:p>
        </p:txBody>
      </p:sp>
      <p:sp>
        <p:nvSpPr>
          <p:cNvPr id="24" name="Text 18"/>
          <p:cNvSpPr/>
          <p:nvPr/>
        </p:nvSpPr>
        <p:spPr>
          <a:xfrm>
            <a:off x="7512725" y="6006346"/>
            <a:ext cx="2452807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Results</a:t>
            </a:r>
            <a:endParaRPr lang="en-US" sz="1900" dirty="0"/>
          </a:p>
        </p:txBody>
      </p:sp>
      <p:sp>
        <p:nvSpPr>
          <p:cNvPr id="25" name="Text 19"/>
          <p:cNvSpPr/>
          <p:nvPr/>
        </p:nvSpPr>
        <p:spPr>
          <a:xfrm>
            <a:off x="7512725" y="6468666"/>
            <a:ext cx="658022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detection accuracy</a:t>
            </a:r>
            <a:endParaRPr lang="en-US" sz="1200" dirty="0"/>
          </a:p>
        </p:txBody>
      </p:sp>
      <p:sp>
        <p:nvSpPr>
          <p:cNvPr id="26" name="Text 20"/>
          <p:cNvSpPr/>
          <p:nvPr/>
        </p:nvSpPr>
        <p:spPr>
          <a:xfrm>
            <a:off x="7512725" y="6772156"/>
            <a:ext cx="658022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Low false positive rates</a:t>
            </a:r>
            <a:endParaRPr lang="en-US" sz="1200" dirty="0"/>
          </a:p>
        </p:txBody>
      </p:sp>
      <p:sp>
        <p:nvSpPr>
          <p:cNvPr id="27" name="Text 21"/>
          <p:cNvSpPr/>
          <p:nvPr/>
        </p:nvSpPr>
        <p:spPr>
          <a:xfrm>
            <a:off x="7512725" y="7075646"/>
            <a:ext cx="658022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Scalable architecture</a:t>
            </a:r>
            <a:endParaRPr lang="en-US" sz="1200" dirty="0"/>
          </a:p>
        </p:txBody>
      </p:sp>
      <p:sp>
        <p:nvSpPr>
          <p:cNvPr id="28" name="Text 22"/>
          <p:cNvSpPr/>
          <p:nvPr/>
        </p:nvSpPr>
        <p:spPr>
          <a:xfrm>
            <a:off x="545068" y="7554278"/>
            <a:ext cx="13540264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Innovation:</a:t>
            </a: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Real-time adaptability enables effective defense against zero-day attacks</a:t>
            </a:r>
            <a:endParaRPr lang="en-US" sz="1200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DA1C00-ECDB-2E89-F587-C55103241552}"/>
              </a:ext>
            </a:extLst>
          </p:cNvPr>
          <p:cNvSpPr/>
          <p:nvPr/>
        </p:nvSpPr>
        <p:spPr>
          <a:xfrm>
            <a:off x="12890089" y="7736502"/>
            <a:ext cx="1637071" cy="3287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512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Comparative Analysis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173010"/>
            <a:ext cx="13042821" cy="5081349"/>
          </a:xfrm>
          <a:prstGeom prst="roundRect">
            <a:avLst>
              <a:gd name="adj" fmla="val 67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PK"/>
          </a:p>
        </p:txBody>
      </p:sp>
      <p:sp>
        <p:nvSpPr>
          <p:cNvPr id="4" name="Shape 2"/>
          <p:cNvSpPr/>
          <p:nvPr/>
        </p:nvSpPr>
        <p:spPr>
          <a:xfrm>
            <a:off x="801410" y="218063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5" name="Text 3"/>
          <p:cNvSpPr/>
          <p:nvPr/>
        </p:nvSpPr>
        <p:spPr>
          <a:xfrm>
            <a:off x="1028462" y="2324338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Approach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717" y="2324338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Examples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161" y="2324338"/>
            <a:ext cx="3446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Strengths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151388" y="2324338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Limitations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2830949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0" name="Text 8"/>
          <p:cNvSpPr/>
          <p:nvPr/>
        </p:nvSpPr>
        <p:spPr>
          <a:xfrm>
            <a:off x="1028462" y="2974658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Traditional IDS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3637717" y="2974658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Snort, Suricata, Zeek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243161" y="2974658"/>
            <a:ext cx="34469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Fast detection of known attacks, widely deployed and trusted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151388" y="2974658"/>
            <a:ext cx="34507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Struggles with zero-day attacks, requires constant rule updates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3844171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5" name="Text 13"/>
          <p:cNvSpPr/>
          <p:nvPr/>
        </p:nvSpPr>
        <p:spPr>
          <a:xfrm>
            <a:off x="1028462" y="398787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Machine Learning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3637717" y="3987879"/>
            <a:ext cx="21441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KNN, Random Forest, AdaBoost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6243161" y="3987879"/>
            <a:ext cx="34469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Effective anomaly detection, strong feature-based analysis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151388" y="3987879"/>
            <a:ext cx="34507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Dataset-dependent performance, limited scalability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4857393"/>
            <a:ext cx="130275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0" name="Text 18"/>
          <p:cNvSpPr/>
          <p:nvPr/>
        </p:nvSpPr>
        <p:spPr>
          <a:xfrm>
            <a:off x="1028462" y="500110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Hybrid ML + DL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3637717" y="5001101"/>
            <a:ext cx="21441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XGBoost + CNN/ANN models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6243161" y="5001101"/>
            <a:ext cx="34469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Exceptional accuracy (&gt;99%), robust multi-layer detection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151388" y="5001101"/>
            <a:ext cx="345078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Complex implementation, intensive preprocessing requirements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6233517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5" name="Text 23"/>
          <p:cNvSpPr/>
          <p:nvPr/>
        </p:nvSpPr>
        <p:spPr>
          <a:xfrm>
            <a:off x="1028462" y="6377226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DL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3637717" y="6377226"/>
            <a:ext cx="21441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CNN-based adaptive IDS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6243161" y="6377226"/>
            <a:ext cx="34469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adaptation, scalable, effective zero-day defense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0151388" y="6377226"/>
            <a:ext cx="34507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computational demands, black-box interpretability issues</a:t>
            </a:r>
            <a:endParaRPr lang="en-US" sz="1750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6CCAEDD-41BA-ECBD-4EB4-A10BC8F9A0B4}"/>
              </a:ext>
            </a:extLst>
          </p:cNvPr>
          <p:cNvSpPr/>
          <p:nvPr/>
        </p:nvSpPr>
        <p:spPr>
          <a:xfrm>
            <a:off x="12890089" y="7736502"/>
            <a:ext cx="1637071" cy="3287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K" dirty="0"/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8753" y="514112"/>
            <a:ext cx="3740825" cy="467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Research Gaps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498753" y="1409105"/>
            <a:ext cx="8146494" cy="1061085"/>
          </a:xfrm>
          <a:prstGeom prst="roundRect">
            <a:avLst>
              <a:gd name="adj" fmla="val 689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5" name="Shape 2"/>
          <p:cNvSpPr/>
          <p:nvPr/>
        </p:nvSpPr>
        <p:spPr>
          <a:xfrm>
            <a:off x="498753" y="1393865"/>
            <a:ext cx="8146494" cy="60960"/>
          </a:xfrm>
          <a:prstGeom prst="roundRect">
            <a:avLst>
              <a:gd name="adj" fmla="val 35066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6" name="Shape 3"/>
          <p:cNvSpPr/>
          <p:nvPr/>
        </p:nvSpPr>
        <p:spPr>
          <a:xfrm>
            <a:off x="4358283" y="1195388"/>
            <a:ext cx="427434" cy="427434"/>
          </a:xfrm>
          <a:prstGeom prst="roundRect">
            <a:avLst>
              <a:gd name="adj" fmla="val 213928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7" name="Text 4"/>
          <p:cNvSpPr/>
          <p:nvPr/>
        </p:nvSpPr>
        <p:spPr>
          <a:xfrm>
            <a:off x="4486513" y="1302187"/>
            <a:ext cx="170974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56392" y="1765340"/>
            <a:ext cx="1870353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Dataset Limitations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56392" y="2084546"/>
            <a:ext cx="7831217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Critical need for larger, more diverse, and real-world representative datasets to improve model generalization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498753" y="2826306"/>
            <a:ext cx="8146494" cy="1061085"/>
          </a:xfrm>
          <a:prstGeom prst="roundRect">
            <a:avLst>
              <a:gd name="adj" fmla="val 689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1" name="Shape 8"/>
          <p:cNvSpPr/>
          <p:nvPr/>
        </p:nvSpPr>
        <p:spPr>
          <a:xfrm>
            <a:off x="498753" y="2811066"/>
            <a:ext cx="8146494" cy="60960"/>
          </a:xfrm>
          <a:prstGeom prst="roundRect">
            <a:avLst>
              <a:gd name="adj" fmla="val 35066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2" name="Shape 9"/>
          <p:cNvSpPr/>
          <p:nvPr/>
        </p:nvSpPr>
        <p:spPr>
          <a:xfrm>
            <a:off x="4358283" y="2612588"/>
            <a:ext cx="427434" cy="427434"/>
          </a:xfrm>
          <a:prstGeom prst="roundRect">
            <a:avLst>
              <a:gd name="adj" fmla="val 213928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3" name="Text 10"/>
          <p:cNvSpPr/>
          <p:nvPr/>
        </p:nvSpPr>
        <p:spPr>
          <a:xfrm>
            <a:off x="4486513" y="2719388"/>
            <a:ext cx="170974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656392" y="3182541"/>
            <a:ext cx="2038112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Explainability Challenge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56392" y="3501747"/>
            <a:ext cx="7831217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Deep learning models suffer from lack of transparency, hindering trust and regulatory compliance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498753" y="4243507"/>
            <a:ext cx="8146494" cy="1061085"/>
          </a:xfrm>
          <a:prstGeom prst="roundRect">
            <a:avLst>
              <a:gd name="adj" fmla="val 689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7" name="Shape 14"/>
          <p:cNvSpPr/>
          <p:nvPr/>
        </p:nvSpPr>
        <p:spPr>
          <a:xfrm>
            <a:off x="498753" y="4228267"/>
            <a:ext cx="8146494" cy="60960"/>
          </a:xfrm>
          <a:prstGeom prst="roundRect">
            <a:avLst>
              <a:gd name="adj" fmla="val 35066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8" name="Shape 15"/>
          <p:cNvSpPr/>
          <p:nvPr/>
        </p:nvSpPr>
        <p:spPr>
          <a:xfrm>
            <a:off x="4358283" y="4029789"/>
            <a:ext cx="427434" cy="427434"/>
          </a:xfrm>
          <a:prstGeom prst="roundRect">
            <a:avLst>
              <a:gd name="adj" fmla="val 213928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19" name="Text 16"/>
          <p:cNvSpPr/>
          <p:nvPr/>
        </p:nvSpPr>
        <p:spPr>
          <a:xfrm>
            <a:off x="4486513" y="4136588"/>
            <a:ext cx="170974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656392" y="4599742"/>
            <a:ext cx="1870353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Scalability Issues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656392" y="4918948"/>
            <a:ext cx="7831217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Processing high-speed network traffic in real-time remains a significant computational challenge</a:t>
            </a:r>
            <a:endParaRPr lang="en-US" sz="1100" dirty="0"/>
          </a:p>
        </p:txBody>
      </p:sp>
      <p:sp>
        <p:nvSpPr>
          <p:cNvPr id="22" name="Shape 19"/>
          <p:cNvSpPr/>
          <p:nvPr/>
        </p:nvSpPr>
        <p:spPr>
          <a:xfrm>
            <a:off x="498753" y="5660708"/>
            <a:ext cx="8146494" cy="1061085"/>
          </a:xfrm>
          <a:prstGeom prst="roundRect">
            <a:avLst>
              <a:gd name="adj" fmla="val 689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3" name="Shape 20"/>
          <p:cNvSpPr/>
          <p:nvPr/>
        </p:nvSpPr>
        <p:spPr>
          <a:xfrm>
            <a:off x="498753" y="5645468"/>
            <a:ext cx="8146494" cy="60960"/>
          </a:xfrm>
          <a:prstGeom prst="roundRect">
            <a:avLst>
              <a:gd name="adj" fmla="val 35066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4" name="Shape 21"/>
          <p:cNvSpPr/>
          <p:nvPr/>
        </p:nvSpPr>
        <p:spPr>
          <a:xfrm>
            <a:off x="4358283" y="5446990"/>
            <a:ext cx="427434" cy="427434"/>
          </a:xfrm>
          <a:prstGeom prst="roundRect">
            <a:avLst>
              <a:gd name="adj" fmla="val 213928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PK"/>
          </a:p>
        </p:txBody>
      </p:sp>
      <p:sp>
        <p:nvSpPr>
          <p:cNvPr id="25" name="Text 22"/>
          <p:cNvSpPr/>
          <p:nvPr/>
        </p:nvSpPr>
        <p:spPr>
          <a:xfrm>
            <a:off x="4486513" y="5553789"/>
            <a:ext cx="170974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4</a:t>
            </a:r>
            <a:endParaRPr lang="en-US" sz="1300" dirty="0"/>
          </a:p>
        </p:txBody>
      </p:sp>
      <p:sp>
        <p:nvSpPr>
          <p:cNvPr id="26" name="Text 23"/>
          <p:cNvSpPr/>
          <p:nvPr/>
        </p:nvSpPr>
        <p:spPr>
          <a:xfrm>
            <a:off x="656392" y="6016943"/>
            <a:ext cx="1940362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Integration Complexity</a:t>
            </a:r>
            <a:endParaRPr lang="en-US" sz="1450" dirty="0"/>
          </a:p>
        </p:txBody>
      </p:sp>
      <p:sp>
        <p:nvSpPr>
          <p:cNvPr id="27" name="Text 24"/>
          <p:cNvSpPr/>
          <p:nvPr/>
        </p:nvSpPr>
        <p:spPr>
          <a:xfrm>
            <a:off x="656392" y="6336149"/>
            <a:ext cx="7831217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Seamlessly combining deep learning IDS with existing traditional security tools for layered defense</a:t>
            </a:r>
            <a:endParaRPr lang="en-US" sz="1100" dirty="0"/>
          </a:p>
        </p:txBody>
      </p:sp>
      <p:sp>
        <p:nvSpPr>
          <p:cNvPr id="28" name="Shape 25"/>
          <p:cNvSpPr/>
          <p:nvPr/>
        </p:nvSpPr>
        <p:spPr>
          <a:xfrm>
            <a:off x="498753" y="6882051"/>
            <a:ext cx="8146494" cy="833438"/>
          </a:xfrm>
          <a:prstGeom prst="roundRect">
            <a:avLst>
              <a:gd name="adj" fmla="val 2565"/>
            </a:avLst>
          </a:prstGeom>
          <a:solidFill>
            <a:srgbClr val="FFCDB3"/>
          </a:solidFill>
          <a:ln/>
        </p:spPr>
        <p:txBody>
          <a:bodyPr/>
          <a:lstStyle/>
          <a:p>
            <a:endParaRPr lang="en-PK"/>
          </a:p>
        </p:txBody>
      </p:sp>
      <p:pic>
        <p:nvPicPr>
          <p:cNvPr id="2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52" y="7095411"/>
            <a:ext cx="178118" cy="142399"/>
          </a:xfrm>
          <a:prstGeom prst="rect">
            <a:avLst/>
          </a:prstGeom>
        </p:spPr>
      </p:pic>
      <p:sp>
        <p:nvSpPr>
          <p:cNvPr id="30" name="Text 26"/>
          <p:cNvSpPr/>
          <p:nvPr/>
        </p:nvSpPr>
        <p:spPr>
          <a:xfrm>
            <a:off x="961668" y="7060049"/>
            <a:ext cx="7541181" cy="456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Addressing these gaps is crucial for advancing the field and achieving practical deployment of next-generation IDS solutions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721</Words>
  <Application>Microsoft Macintosh PowerPoint</Application>
  <PresentationFormat>Custom</PresentationFormat>
  <Paragraphs>153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PT Serif</vt:lpstr>
      <vt:lpstr>Arial</vt:lpstr>
      <vt:lpstr>PT Serif Light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u2022447</cp:lastModifiedBy>
  <cp:revision>2</cp:revision>
  <dcterms:created xsi:type="dcterms:W3CDTF">2025-09-24T11:02:31Z</dcterms:created>
  <dcterms:modified xsi:type="dcterms:W3CDTF">2025-09-24T11:17:17Z</dcterms:modified>
</cp:coreProperties>
</file>